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6B6A3C-B7CE-4AFE-A6BD-0F800A1FF87D}"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1010186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B6A3C-B7CE-4AFE-A6BD-0F800A1FF87D}"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2813020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B6A3C-B7CE-4AFE-A6BD-0F800A1FF87D}"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991902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B6A3C-B7CE-4AFE-A6BD-0F800A1FF87D}"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2138713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B6A3C-B7CE-4AFE-A6BD-0F800A1FF87D}"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2658037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6B6A3C-B7CE-4AFE-A6BD-0F800A1FF87D}"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2501527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6B6A3C-B7CE-4AFE-A6BD-0F800A1FF87D}" type="datetimeFigureOut">
              <a:rPr lang="en-US" smtClean="0"/>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1247650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6B6A3C-B7CE-4AFE-A6BD-0F800A1FF87D}" type="datetimeFigureOut">
              <a:rPr lang="en-US" smtClean="0"/>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1603298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6B6A3C-B7CE-4AFE-A6BD-0F800A1FF87D}" type="datetimeFigureOut">
              <a:rPr lang="en-US" smtClean="0"/>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1773232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B6A3C-B7CE-4AFE-A6BD-0F800A1FF87D}"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2010238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B6A3C-B7CE-4AFE-A6BD-0F800A1FF87D}"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3549123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6B6A3C-B7CE-4AFE-A6BD-0F800A1FF87D}" type="datetimeFigureOut">
              <a:rPr lang="en-US" smtClean="0"/>
              <a:t>5/19/2020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04066-7C7D-414C-849F-18F02E92883D}" type="slidenum">
              <a:rPr lang="en-US" smtClean="0"/>
              <a:t>‹#›</a:t>
            </a:fld>
            <a:endParaRPr lang="en-US"/>
          </a:p>
        </p:txBody>
      </p:sp>
    </p:spTree>
    <p:extLst>
      <p:ext uri="{BB962C8B-B14F-4D97-AF65-F5344CB8AC3E}">
        <p14:creationId xmlns:p14="http://schemas.microsoft.com/office/powerpoint/2010/main" val="4273241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7018" y="692726"/>
            <a:ext cx="9351818" cy="3422073"/>
          </a:xfrm>
        </p:spPr>
        <p:txBody>
          <a:bodyPr>
            <a:noAutofit/>
          </a:bodyPr>
          <a:lstStyle/>
          <a:p>
            <a:r>
              <a:rPr lang="en-US" sz="4000" dirty="0"/>
              <a:t/>
            </a:r>
            <a:br>
              <a:rPr lang="en-US" sz="4000" dirty="0"/>
            </a:br>
            <a:r>
              <a:rPr lang="en-US" sz="4000" b="1" dirty="0"/>
              <a:t>History of Persian Language &amp; Development of Persian Poetry</a:t>
            </a:r>
            <a:br>
              <a:rPr lang="en-US" sz="4000" b="1" dirty="0"/>
            </a:br>
            <a:r>
              <a:rPr lang="en-US" sz="4000" b="1" dirty="0"/>
              <a:t>Semester: 2</a:t>
            </a:r>
            <a:r>
              <a:rPr lang="en-US" sz="4000" b="1" baseline="30000" dirty="0"/>
              <a:t>nd</a:t>
            </a:r>
            <a:r>
              <a:rPr lang="en-US" sz="4000" b="1" dirty="0"/>
              <a:t> M.s</a:t>
            </a:r>
            <a:br>
              <a:rPr lang="en-US" sz="4000" b="1" dirty="0"/>
            </a:br>
            <a:r>
              <a:rPr lang="en-US" sz="4000" b="1" dirty="0"/>
              <a:t>Course Code: Per-509</a:t>
            </a:r>
            <a:br>
              <a:rPr lang="en-US" sz="4000" b="1" dirty="0"/>
            </a:br>
            <a:r>
              <a:rPr lang="en-US" sz="4000" b="1" dirty="0"/>
              <a:t>Credit Hours: 3</a:t>
            </a:r>
            <a:endParaRPr lang="en-US" sz="4000" dirty="0"/>
          </a:p>
        </p:txBody>
      </p:sp>
      <p:sp>
        <p:nvSpPr>
          <p:cNvPr id="3" name="Subtitle 2"/>
          <p:cNvSpPr>
            <a:spLocks noGrp="1"/>
          </p:cNvSpPr>
          <p:nvPr>
            <p:ph type="subTitle" idx="1"/>
          </p:nvPr>
        </p:nvSpPr>
        <p:spPr>
          <a:xfrm>
            <a:off x="1524000" y="4100944"/>
            <a:ext cx="9144000" cy="1156855"/>
          </a:xfrm>
        </p:spPr>
        <p:txBody>
          <a:bodyPr/>
          <a:lstStyle/>
          <a:p>
            <a:endParaRPr lang="en-US" b="1" dirty="0" smtClean="0"/>
          </a:p>
          <a:p>
            <a:r>
              <a:rPr lang="en-US" sz="4400" b="1" dirty="0" smtClean="0"/>
              <a:t>Dr</a:t>
            </a:r>
            <a:r>
              <a:rPr lang="en-US" sz="4400" b="1" dirty="0"/>
              <a:t>. Sara Bukhari</a:t>
            </a:r>
          </a:p>
          <a:p>
            <a:endParaRPr lang="en-US" dirty="0"/>
          </a:p>
        </p:txBody>
      </p:sp>
    </p:spTree>
    <p:extLst>
      <p:ext uri="{BB962C8B-B14F-4D97-AF65-F5344CB8AC3E}">
        <p14:creationId xmlns:p14="http://schemas.microsoft.com/office/powerpoint/2010/main" val="1945822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8036" y="609601"/>
            <a:ext cx="10778837" cy="5262979"/>
          </a:xfrm>
          <a:prstGeom prst="rect">
            <a:avLst/>
          </a:prstGeom>
        </p:spPr>
        <p:txBody>
          <a:bodyPr wrap="square">
            <a:spAutoFit/>
          </a:bodyPr>
          <a:lstStyle/>
          <a:p>
            <a:pPr algn="r"/>
            <a:r>
              <a:rPr lang="ar-SA" sz="2800" dirty="0"/>
              <a:t>در این سال‌ها جریان نوپایی به شعر غزل معاصر وارد شده است که شاعران این جریان سعی در نامگذاری برای خودشان هستند و می‌توانیم منتظر حرکت‌های جدی‌تر دیگری از آنان باشیم. ما نمی‌توانیم یک جریان غالبی را در شعر غزل معاصر تعیین کنیم: همانقدر که غزل‌های افرادی مانند حسین منزوی، محمدعلی بهمنی و … مقبولیت زیادی دارند</a:t>
            </a:r>
            <a:r>
              <a:rPr lang="en-US" sz="2800" dirty="0"/>
              <a:t>.</a:t>
            </a:r>
          </a:p>
          <a:p>
            <a:pPr algn="r"/>
            <a:r>
              <a:rPr lang="ar-SA" sz="2800" dirty="0"/>
              <a:t>همانقدر غزل‌های شاعران جوانی که الان شعر را به حکایت گفتن در غزل تبدیل کرده‌اند، اقبال دارد؛ برخلاف سالهای قبل از انقلاب، نمی‌توان چیزی به اسم مرکزیت ادبی پیدا کرد و تکثرگرایی که در سیاست مطرح شده، در ادبیات هم وجود دارد. به همین دلیل این گروه در کنار گروه قبلی با هم به جلو می‌آیند</a:t>
            </a:r>
            <a:r>
              <a:rPr lang="en-US" sz="2800" dirty="0"/>
              <a:t>.</a:t>
            </a:r>
          </a:p>
          <a:p>
            <a:pPr algn="r"/>
            <a:r>
              <a:rPr lang="ar-SA" sz="2800" dirty="0"/>
              <a:t>شعر غزل فارسی می‌تواند کارهای دیگری هم انجام دهد که اینک ما نمی‌دانیم بنا بر مقتضیات اجتماعی که در آن قرار می‌گیریم، شعر غزل فارسی شکل‌ دیگری می‌یابد و با تغییر شکل‌های اجتماعی قطعا شکل‌های ادبی هم تغییر می‌کند؟ زیرا غزل می‌تواند آینه تمام‌نمای جامعه خود باشد</a:t>
            </a:r>
            <a:endParaRPr lang="en-US" sz="2800" dirty="0"/>
          </a:p>
        </p:txBody>
      </p:sp>
    </p:spTree>
    <p:extLst>
      <p:ext uri="{BB962C8B-B14F-4D97-AF65-F5344CB8AC3E}">
        <p14:creationId xmlns:p14="http://schemas.microsoft.com/office/powerpoint/2010/main" val="1060956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7309" y="817418"/>
            <a:ext cx="10848109" cy="5262979"/>
          </a:xfrm>
          <a:prstGeom prst="rect">
            <a:avLst/>
          </a:prstGeom>
        </p:spPr>
        <p:txBody>
          <a:bodyPr wrap="square">
            <a:spAutoFit/>
          </a:bodyPr>
          <a:lstStyle/>
          <a:p>
            <a:pPr algn="r"/>
            <a:r>
              <a:rPr lang="ar-SA" sz="2800" dirty="0"/>
              <a:t>غزل فارسی,غزل چیست,شعر غزل</a:t>
            </a:r>
            <a:endParaRPr lang="en-US" sz="2800" dirty="0"/>
          </a:p>
          <a:p>
            <a:pPr algn="r"/>
            <a:r>
              <a:rPr lang="ar-SA" sz="2800" dirty="0"/>
              <a:t>حسن تخلص در غزل</a:t>
            </a:r>
            <a:endParaRPr lang="en-US" sz="2800" dirty="0"/>
          </a:p>
          <a:p>
            <a:pPr algn="r"/>
            <a:r>
              <a:rPr lang="ar-SA" sz="2800" dirty="0"/>
              <a:t>صنعت حسن تخلص بيشتر در قصيده معمول است ولی گاه آن­را در غزل نيز به کار می­برند. اما به اين طريق که در ابيات آخر غزل گريز به مدح کرده، يکي دو بيت در ستايش ممدوح بگويند و غزل را به دعاي او يا بيت غزل ديگری ختم کنند؛ به طوري که گاهي مديحه در حکم جمله معترضه باشد</a:t>
            </a:r>
            <a:r>
              <a:rPr lang="en-US" sz="2800" dirty="0"/>
              <a:t>.</a:t>
            </a:r>
          </a:p>
          <a:p>
            <a:pPr algn="r"/>
            <a:r>
              <a:rPr lang="ar-SA" sz="2800" dirty="0"/>
              <a:t>غزل,شعر غزل,شعر غزل معاص</a:t>
            </a:r>
            <a:endParaRPr lang="en-US" sz="2800" dirty="0"/>
          </a:p>
          <a:p>
            <a:pPr algn="r"/>
            <a:r>
              <a:rPr lang="ar-SA" sz="2800" dirty="0"/>
              <a:t>غزل‌سرایان بلند آوازه</a:t>
            </a:r>
            <a:endParaRPr lang="en-US" sz="2800" dirty="0"/>
          </a:p>
          <a:p>
            <a:pPr algn="r"/>
            <a:r>
              <a:rPr lang="ar-SA" sz="2800" dirty="0"/>
              <a:t>از جملۀ غزل‌سرایان بلندآوازه در ادبیات عرفانی کهن می‌توان سعدی، مولوی، حافظ، عراقی، و خواجوی کرمانی را نام‌برد</a:t>
            </a:r>
            <a:r>
              <a:rPr lang="en-US" sz="2800" dirty="0"/>
              <a:t>.</a:t>
            </a:r>
          </a:p>
          <a:p>
            <a:pPr algn="r"/>
            <a:r>
              <a:rPr lang="ar-SA" sz="2800" dirty="0"/>
              <a:t>غزل و سعدی</a:t>
            </a:r>
            <a:endParaRPr lang="en-US" sz="2800" dirty="0"/>
          </a:p>
          <a:p>
            <a:pPr algn="r"/>
            <a:r>
              <a:rPr lang="ar-SA" sz="2800" dirty="0"/>
              <a:t>همه عمر برندارم، سر ازاين خمار مستی         كه هنوز من نبودم، كه تو در دلم نشستی</a:t>
            </a:r>
            <a:endParaRPr lang="en-US" sz="2800" dirty="0"/>
          </a:p>
        </p:txBody>
      </p:sp>
    </p:spTree>
    <p:extLst>
      <p:ext uri="{BB962C8B-B14F-4D97-AF65-F5344CB8AC3E}">
        <p14:creationId xmlns:p14="http://schemas.microsoft.com/office/powerpoint/2010/main" val="3535037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4073" y="762000"/>
            <a:ext cx="11291453" cy="5262979"/>
          </a:xfrm>
          <a:prstGeom prst="rect">
            <a:avLst/>
          </a:prstGeom>
        </p:spPr>
        <p:txBody>
          <a:bodyPr wrap="square">
            <a:spAutoFit/>
          </a:bodyPr>
          <a:lstStyle/>
          <a:p>
            <a:pPr algn="r"/>
            <a:r>
              <a:rPr lang="ar-SA" sz="2800" dirty="0"/>
              <a:t>تو نه مثل آفتابی، كه حضور و غيبت افتد         دگران روند و آيند و تو هم‌چنان كه هست</a:t>
            </a:r>
            <a:endParaRPr lang="en-US" sz="2800" dirty="0"/>
          </a:p>
          <a:p>
            <a:pPr algn="r"/>
            <a:r>
              <a:rPr lang="ar-SA" sz="2800" dirty="0"/>
              <a:t>چه حكايت از فراقت، كه نداشتم؟ وليكن         تو چو روی باز كردی، در ماجرا ببست</a:t>
            </a:r>
            <a:endParaRPr lang="en-US" sz="2800" dirty="0"/>
          </a:p>
          <a:p>
            <a:pPr algn="r"/>
            <a:r>
              <a:rPr lang="ar-SA" sz="2800" dirty="0"/>
              <a:t>دل دردمند ما را، که اسیر تست یارا         به وصال مرهمی ده، چو به انتظار خستی</a:t>
            </a:r>
            <a:endParaRPr lang="en-US" sz="2800" dirty="0"/>
          </a:p>
          <a:p>
            <a:pPr algn="r"/>
            <a:r>
              <a:rPr lang="ar-SA" sz="2800" dirty="0"/>
              <a:t>گله از فراق یاران و جفای روزگاران         نه طریق توست سعدی، کم خویش‌گیر و رستی</a:t>
            </a:r>
            <a:endParaRPr lang="en-US" sz="2800" dirty="0"/>
          </a:p>
          <a:p>
            <a:pPr algn="r"/>
            <a:r>
              <a:rPr lang="ar-SA" sz="2800" dirty="0"/>
              <a:t>غزل,شعر غزل,غزل معاصر</a:t>
            </a:r>
            <a:endParaRPr lang="en-US" sz="2800" dirty="0"/>
          </a:p>
          <a:p>
            <a:pPr algn="r"/>
            <a:r>
              <a:rPr lang="ar-SA" sz="2800" dirty="0"/>
              <a:t>غزل و مولانا</a:t>
            </a:r>
            <a:endParaRPr lang="en-US" sz="2800" dirty="0"/>
          </a:p>
          <a:p>
            <a:pPr algn="r"/>
            <a:r>
              <a:rPr lang="ar-SA" sz="2800" dirty="0"/>
              <a:t>میان ما درآ، ما عاشقانیم         که تا در باغ عشقت در کشانیم</a:t>
            </a:r>
            <a:endParaRPr lang="en-US" sz="2800" dirty="0"/>
          </a:p>
          <a:p>
            <a:pPr algn="r"/>
            <a:r>
              <a:rPr lang="ar-SA" sz="2800" dirty="0"/>
              <a:t>مقیم خانۀ ما شو، چو سایه         که ما خورشید را همسایگانیم</a:t>
            </a:r>
            <a:endParaRPr lang="en-US" sz="2800" dirty="0"/>
          </a:p>
          <a:p>
            <a:pPr algn="r"/>
            <a:r>
              <a:rPr lang="ar-SA" sz="2800" dirty="0"/>
              <a:t>چو جان اندر جهان گر ناپدیدیم         چو عشق عاشقان گر بی نشانیم</a:t>
            </a:r>
            <a:endParaRPr lang="en-US" sz="2800" dirty="0"/>
          </a:p>
          <a:p>
            <a:pPr algn="r"/>
            <a:r>
              <a:rPr lang="ar-SA" sz="2800" dirty="0"/>
              <a:t>ولیک آثار ما پیوستۀ توست         که ما چون جان نهانیم و عیانیم</a:t>
            </a:r>
            <a:endParaRPr lang="en-US" sz="2800" dirty="0"/>
          </a:p>
          <a:p>
            <a:pPr algn="r"/>
            <a:r>
              <a:rPr lang="ar-SA" sz="2800" dirty="0"/>
              <a:t>هرآن چیزی که تو گوئی که آنید         به بالاتر نگر، بالای آنیم</a:t>
            </a:r>
            <a:endParaRPr lang="en-US" sz="2800" dirty="0"/>
          </a:p>
          <a:p>
            <a:pPr algn="r"/>
            <a:r>
              <a:rPr lang="ar-SA" sz="2800" dirty="0"/>
              <a:t>تو آبی، لیک گردابیّ و محبوس         درآ در ما، که ما سیل روانیم</a:t>
            </a:r>
            <a:endParaRPr lang="en-US" sz="2800" dirty="0"/>
          </a:p>
        </p:txBody>
      </p:sp>
    </p:spTree>
    <p:extLst>
      <p:ext uri="{BB962C8B-B14F-4D97-AF65-F5344CB8AC3E}">
        <p14:creationId xmlns:p14="http://schemas.microsoft.com/office/powerpoint/2010/main" val="2051384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5855" y="775855"/>
            <a:ext cx="10861963" cy="5509200"/>
          </a:xfrm>
          <a:prstGeom prst="rect">
            <a:avLst/>
          </a:prstGeom>
        </p:spPr>
        <p:txBody>
          <a:bodyPr wrap="square">
            <a:spAutoFit/>
          </a:bodyPr>
          <a:lstStyle/>
          <a:p>
            <a:pPr algn="r"/>
            <a:r>
              <a:rPr lang="ar-SA" sz="3200" dirty="0"/>
              <a:t>غزل,شعر غزل,شعر و غزل</a:t>
            </a:r>
            <a:endParaRPr lang="en-US" sz="3200" dirty="0"/>
          </a:p>
          <a:p>
            <a:pPr algn="r"/>
            <a:r>
              <a:rPr lang="ar-SA" sz="3200" dirty="0"/>
              <a:t>غزل و حافظ</a:t>
            </a:r>
            <a:endParaRPr lang="en-US" sz="3200" dirty="0"/>
          </a:p>
          <a:p>
            <a:pPr algn="r"/>
            <a:r>
              <a:rPr lang="ar-SA" sz="3200" dirty="0"/>
              <a:t>زاهد خلوت‌نشین، دوش به می‌خانه شد         از سر پیمان گذشت، با سر پیمانه شد</a:t>
            </a:r>
            <a:endParaRPr lang="en-US" sz="3200" dirty="0"/>
          </a:p>
          <a:p>
            <a:pPr algn="r"/>
            <a:r>
              <a:rPr lang="ar-SA" sz="3200" dirty="0"/>
              <a:t>صوفی مجلس که دی، جام و قدح می‌شکست         باز به یک جرعه می، عاقل و فرزانه شد</a:t>
            </a:r>
            <a:endParaRPr lang="en-US" sz="3200" dirty="0"/>
          </a:p>
          <a:p>
            <a:pPr algn="r"/>
            <a:r>
              <a:rPr lang="ar-SA" sz="3200" dirty="0"/>
              <a:t>شاهد عهد شباب، آمده بودش به خواب         باز به پیرانه‌سر، عاشق و دیوانه شد</a:t>
            </a:r>
            <a:endParaRPr lang="en-US" sz="3200" dirty="0"/>
          </a:p>
          <a:p>
            <a:pPr algn="r"/>
            <a:r>
              <a:rPr lang="ar-SA" sz="3200" dirty="0"/>
              <a:t>مغ‌بچه‌ای می‌گذشت، راه‌زن دین و دل         درپی آن آشنا، ازهمه بیگانه شد</a:t>
            </a:r>
            <a:endParaRPr lang="en-US" sz="3200" dirty="0"/>
          </a:p>
          <a:p>
            <a:pPr algn="r"/>
            <a:r>
              <a:rPr lang="ar-SA" sz="3200" dirty="0"/>
              <a:t>گریۀ شام و سحر، شکر که ضایع نگشت         قطرۀ باران ما، گوهر یک‌دانه شد</a:t>
            </a:r>
            <a:endParaRPr lang="en-US" sz="3200" dirty="0"/>
          </a:p>
          <a:p>
            <a:pPr algn="r"/>
            <a:r>
              <a:rPr lang="ar-SA" sz="3200" dirty="0"/>
              <a:t>منزل حافظ کنون، بارگه پادشاست         دل بر دل‌دار رفت، جان بر جانانه شد</a:t>
            </a:r>
            <a:endParaRPr lang="en-US" sz="3200" dirty="0"/>
          </a:p>
          <a:p>
            <a:pPr algn="r"/>
            <a:r>
              <a:rPr lang="ar-SA" sz="3200" dirty="0"/>
              <a:t>غزل,شعر و غزل,غزل سرایان</a:t>
            </a:r>
            <a:endParaRPr lang="en-US" sz="3200" dirty="0"/>
          </a:p>
          <a:p>
            <a:pPr algn="r"/>
            <a:r>
              <a:rPr lang="ar-SA" sz="3200" dirty="0"/>
              <a:t>غزل و عراقی</a:t>
            </a:r>
            <a:endParaRPr lang="en-US" sz="3200" dirty="0"/>
          </a:p>
        </p:txBody>
      </p:sp>
    </p:spTree>
    <p:extLst>
      <p:ext uri="{BB962C8B-B14F-4D97-AF65-F5344CB8AC3E}">
        <p14:creationId xmlns:p14="http://schemas.microsoft.com/office/powerpoint/2010/main" val="3024760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2619" y="734291"/>
            <a:ext cx="10972800" cy="4524315"/>
          </a:xfrm>
          <a:prstGeom prst="rect">
            <a:avLst/>
          </a:prstGeom>
        </p:spPr>
        <p:txBody>
          <a:bodyPr wrap="square">
            <a:spAutoFit/>
          </a:bodyPr>
          <a:lstStyle/>
          <a:p>
            <a:pPr algn="r"/>
            <a:r>
              <a:rPr lang="en-US" sz="3200" dirty="0"/>
              <a:t> </a:t>
            </a:r>
          </a:p>
          <a:p>
            <a:pPr algn="r"/>
            <a:r>
              <a:rPr lang="ar-SA" sz="3200" dirty="0"/>
              <a:t>درد ما را نيست درمان الغياث         هجر ما را نيست پايان الغياث</a:t>
            </a:r>
            <a:endParaRPr lang="en-US" sz="3200" dirty="0"/>
          </a:p>
          <a:p>
            <a:pPr algn="r"/>
            <a:r>
              <a:rPr lang="ar-SA" sz="3200" dirty="0"/>
              <a:t>نخستین باده کاندر جام کردند         ز چشم مست ساقی وام کردند</a:t>
            </a:r>
            <a:endParaRPr lang="en-US" sz="3200" dirty="0"/>
          </a:p>
          <a:p>
            <a:pPr algn="r"/>
            <a:r>
              <a:rPr lang="ar-SA" sz="3200" dirty="0"/>
              <a:t>چو با خود یافتند اهل طرب را         شراب بی‌خودی در جام کردند</a:t>
            </a:r>
            <a:endParaRPr lang="en-US" sz="3200" dirty="0"/>
          </a:p>
          <a:p>
            <a:pPr algn="r"/>
            <a:r>
              <a:rPr lang="ar-SA" sz="3200" dirty="0"/>
              <a:t>لب می‌گون جانان جام درداد         شراب عاشقانش نام کردند</a:t>
            </a:r>
            <a:endParaRPr lang="en-US" sz="3200" dirty="0"/>
          </a:p>
          <a:p>
            <a:pPr algn="r"/>
            <a:r>
              <a:rPr lang="en-US" sz="3200" dirty="0"/>
              <a:t> </a:t>
            </a:r>
          </a:p>
          <a:p>
            <a:pPr algn="r"/>
            <a:r>
              <a:rPr lang="ar-SA" sz="3200" dirty="0"/>
              <a:t>به غمزه صد سخن با جان بگفتند         به دل ز ابرو دو صد پیغام کردند</a:t>
            </a:r>
            <a:endParaRPr lang="en-US" sz="3200" dirty="0"/>
          </a:p>
          <a:p>
            <a:pPr algn="r"/>
            <a:r>
              <a:rPr lang="ar-SA" sz="3200" dirty="0"/>
              <a:t>جمال خویشتن را جلوه دادند         به یک جلوه، دو عالم رام کردند</a:t>
            </a:r>
            <a:endParaRPr lang="en-US" sz="3200" dirty="0"/>
          </a:p>
          <a:p>
            <a:pPr algn="r"/>
            <a:r>
              <a:rPr lang="ar-SA" sz="3200" dirty="0"/>
              <a:t>غزل,شعر غزل,شعر غزل زیبا</a:t>
            </a:r>
            <a:endParaRPr lang="en-US" sz="3200" dirty="0"/>
          </a:p>
        </p:txBody>
      </p:sp>
    </p:spTree>
    <p:extLst>
      <p:ext uri="{BB962C8B-B14F-4D97-AF65-F5344CB8AC3E}">
        <p14:creationId xmlns:p14="http://schemas.microsoft.com/office/powerpoint/2010/main" val="232879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1165" y="1385455"/>
            <a:ext cx="10681854" cy="3970318"/>
          </a:xfrm>
          <a:prstGeom prst="rect">
            <a:avLst/>
          </a:prstGeom>
        </p:spPr>
        <p:txBody>
          <a:bodyPr wrap="square">
            <a:spAutoFit/>
          </a:bodyPr>
          <a:lstStyle/>
          <a:p>
            <a:pPr algn="r"/>
            <a:r>
              <a:rPr lang="ar-SA" sz="3600" dirty="0"/>
              <a:t>غزل و خواجو</a:t>
            </a:r>
            <a:endParaRPr lang="en-US" sz="3600" dirty="0"/>
          </a:p>
          <a:p>
            <a:pPr algn="r"/>
            <a:r>
              <a:rPr lang="ar-SA" sz="3600" dirty="0"/>
              <a:t>هر کو نظر کند به تو، صاحب‌نظر شود         وان کِش خبر شود زغمت، بی‌خبر شود</a:t>
            </a:r>
            <a:endParaRPr lang="en-US" sz="3600" dirty="0"/>
          </a:p>
          <a:p>
            <a:pPr algn="r"/>
            <a:r>
              <a:rPr lang="ar-SA" sz="3600" dirty="0"/>
              <a:t>بگشا کمر که جامۀ جان را قبا کنم         گر زانکه دست من به میانت کمر شود</a:t>
            </a:r>
            <a:endParaRPr lang="en-US" sz="3600" dirty="0"/>
          </a:p>
          <a:p>
            <a:pPr algn="r"/>
            <a:r>
              <a:rPr lang="ar-SA" sz="3600" dirty="0"/>
              <a:t>خواجو ز عشق روی مگردان، که در هوا         سایر به بال همّت و طائر به پر شود</a:t>
            </a:r>
            <a:endParaRPr lang="en-US" sz="3600" dirty="0"/>
          </a:p>
        </p:txBody>
      </p:sp>
    </p:spTree>
    <p:extLst>
      <p:ext uri="{BB962C8B-B14F-4D97-AF65-F5344CB8AC3E}">
        <p14:creationId xmlns:p14="http://schemas.microsoft.com/office/powerpoint/2010/main" val="2013810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0037" y="1163782"/>
            <a:ext cx="9587346" cy="2862322"/>
          </a:xfrm>
          <a:prstGeom prst="rect">
            <a:avLst/>
          </a:prstGeom>
        </p:spPr>
        <p:txBody>
          <a:bodyPr wrap="square">
            <a:spAutoFit/>
          </a:bodyPr>
          <a:lstStyle/>
          <a:p>
            <a:pPr algn="ctr"/>
            <a:r>
              <a:rPr lang="ur-PK" sz="18000" dirty="0"/>
              <a:t>غزل</a:t>
            </a:r>
            <a:endParaRPr lang="en-US" sz="18000" dirty="0"/>
          </a:p>
        </p:txBody>
      </p:sp>
    </p:spTree>
    <p:extLst>
      <p:ext uri="{BB962C8B-B14F-4D97-AF65-F5344CB8AC3E}">
        <p14:creationId xmlns:p14="http://schemas.microsoft.com/office/powerpoint/2010/main" val="2185225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5018" y="789709"/>
            <a:ext cx="11139055" cy="5262979"/>
          </a:xfrm>
          <a:prstGeom prst="rect">
            <a:avLst/>
          </a:prstGeom>
        </p:spPr>
        <p:txBody>
          <a:bodyPr wrap="square">
            <a:spAutoFit/>
          </a:bodyPr>
          <a:lstStyle/>
          <a:p>
            <a:pPr algn="r"/>
            <a:r>
              <a:rPr lang="ar-SA" sz="2400" dirty="0"/>
              <a:t>غزل در لغت به معنای عشق‌بازی و سخن گفتن با زنان است و در اصطلاح، غزل قالبی از شعر فارسی است. در غزل مصراع نخست با مصراع‌های زوج غزل هم قافیه است. شعر غزل معمولاً بین </a:t>
            </a:r>
            <a:r>
              <a:rPr lang="fa-IR" sz="2400" dirty="0"/>
              <a:t>۵</a:t>
            </a:r>
            <a:r>
              <a:rPr lang="ar-SA" sz="2400" dirty="0"/>
              <a:t> تا </a:t>
            </a:r>
            <a:r>
              <a:rPr lang="fa-IR" sz="2400" dirty="0"/>
              <a:t>۱۴</a:t>
            </a:r>
            <a:r>
              <a:rPr lang="ar-SA" sz="2400" dirty="0"/>
              <a:t> بیت دارد و ابیات غزل فارسی از لحاظ مضمون دارای استقلال اند. در آخرین بیت غزل شاعر نام شعری یا تخلص خود را می آورد</a:t>
            </a:r>
            <a:r>
              <a:rPr lang="en-US" sz="2400" dirty="0"/>
              <a:t>. </a:t>
            </a:r>
          </a:p>
          <a:p>
            <a:pPr algn="r"/>
            <a:r>
              <a:rPr lang="ar-SA" sz="2400" dirty="0"/>
              <a:t>شعر غزل</a:t>
            </a:r>
            <a:endParaRPr lang="en-US" sz="2400" dirty="0"/>
          </a:p>
          <a:p>
            <a:pPr algn="r"/>
            <a:r>
              <a:rPr lang="ar-SA" sz="2400" dirty="0"/>
              <a:t>غزل" در لغت به معنی "حدیث عاشقی" است. در قرن ششم که قصیده در حال زوال بود "غزل" پا گرفت و در قرن هفتم "غزل"رسما قصیده را عقب راند و به اوج رسید</a:t>
            </a:r>
            <a:r>
              <a:rPr lang="en-US" sz="2400" dirty="0"/>
              <a:t>.</a:t>
            </a:r>
          </a:p>
          <a:p>
            <a:pPr algn="r"/>
            <a:r>
              <a:rPr lang="ar-SA" sz="2400" dirty="0"/>
              <a:t>در قصیده موضوع اصلی آن است که در آخر شعر "مدح" کسی گفته شود و در واقع منظور اصلی "ممدوح" است اما در غزل "معشوق" مهم است و در آخر شعر غزل شاعر اسم خود را می آورد و با معشوق سخن می گوید و راز و نیاز می کند. این "معشوق" گاهی زمینی است اما پست و بازاری نیست و گاهی آسمانی است و عرفانی</a:t>
            </a:r>
            <a:r>
              <a:rPr lang="en-US" sz="2400" dirty="0"/>
              <a:t>.</a:t>
            </a:r>
          </a:p>
          <a:p>
            <a:pPr algn="r"/>
            <a:r>
              <a:rPr lang="ar-SA" sz="2400" dirty="0"/>
              <a:t>غزل شعر كوتاهي است بيش از چهار و كمتر از پانزده بيت كه در مصراع اول هم قافيه است و اين قافيه در مصراع چهارم و ششم و تا آخر غزل ادامه دارد و در پايان غزل معمولاً  شاعر نام خود را مي آورد كه تخلص غزل ناميده مي شود</a:t>
            </a:r>
            <a:endParaRPr lang="en-US" sz="2400" dirty="0"/>
          </a:p>
        </p:txBody>
      </p:sp>
    </p:spTree>
    <p:extLst>
      <p:ext uri="{BB962C8B-B14F-4D97-AF65-F5344CB8AC3E}">
        <p14:creationId xmlns:p14="http://schemas.microsoft.com/office/powerpoint/2010/main" val="68988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6691" y="900545"/>
            <a:ext cx="10446327" cy="4893647"/>
          </a:xfrm>
          <a:prstGeom prst="rect">
            <a:avLst/>
          </a:prstGeom>
        </p:spPr>
        <p:txBody>
          <a:bodyPr wrap="square">
            <a:spAutoFit/>
          </a:bodyPr>
          <a:lstStyle/>
          <a:p>
            <a:pPr algn="r"/>
            <a:r>
              <a:rPr lang="en-US" sz="2400" dirty="0" smtClean="0"/>
              <a:t>…………………..//////////</a:t>
            </a:r>
            <a:r>
              <a:rPr lang="ar-SA" sz="2400" dirty="0" smtClean="0"/>
              <a:t>الف</a:t>
            </a:r>
            <a:r>
              <a:rPr lang="ar-SA" sz="2400" dirty="0"/>
              <a:t>///////// ...................... الف</a:t>
            </a:r>
            <a:endParaRPr lang="en-US" sz="2400" dirty="0"/>
          </a:p>
          <a:p>
            <a:pPr algn="r"/>
            <a:r>
              <a:rPr lang="en-US" sz="2400" dirty="0"/>
              <a:t>...................... </a:t>
            </a:r>
            <a:r>
              <a:rPr lang="ar-SA" sz="2400" dirty="0"/>
              <a:t>ب</a:t>
            </a:r>
            <a:r>
              <a:rPr lang="en-US" sz="2400" dirty="0"/>
              <a:t> ////////// ......................</a:t>
            </a:r>
          </a:p>
          <a:p>
            <a:pPr algn="r"/>
            <a:r>
              <a:rPr lang="ar-SA" sz="2400" dirty="0"/>
              <a:t>الف ...................... ج ////////// ...................... الف</a:t>
            </a:r>
            <a:endParaRPr lang="en-US" sz="2400" dirty="0"/>
          </a:p>
          <a:p>
            <a:pPr algn="r"/>
            <a:r>
              <a:rPr lang="ar-SA" sz="2400" dirty="0"/>
              <a:t>غزل,انواع غزل فارسی,غزل چیست</a:t>
            </a:r>
            <a:endParaRPr lang="en-US" sz="2400" dirty="0"/>
          </a:p>
          <a:p>
            <a:pPr algn="r"/>
            <a:r>
              <a:rPr lang="ar-SA" sz="2400" dirty="0"/>
              <a:t>مضمون شعر غزل</a:t>
            </a:r>
            <a:endParaRPr lang="en-US" sz="2400" dirty="0"/>
          </a:p>
          <a:p>
            <a:pPr algn="r"/>
            <a:r>
              <a:rPr lang="ar-SA" sz="2400" dirty="0"/>
              <a:t>موضوعات اصلی غزل و مضمون شعر غزل معمولاً ( عشقی- تغزلی) است ولي مضامين ديگري از گونة شراب، بهار،‌سرنوشت و غيره نيز در غزل وارد مي شود. شكل شعر غزل بايد بسيار ممتاز باشد و به ويژه از نظر زبان نبايد كلمات خشن و ناخوش آهنگ در غزل به كار برده شود، غزل نوع شعري است كه مورد علاقه بسيار زبان هاي پارسي و هندو تركي است</a:t>
            </a:r>
            <a:r>
              <a:rPr lang="en-US" sz="2400" dirty="0"/>
              <a:t>.</a:t>
            </a:r>
          </a:p>
          <a:p>
            <a:pPr algn="r"/>
            <a:r>
              <a:rPr lang="ar-SA" sz="2400" dirty="0"/>
              <a:t>غزل,تاریخچه غزل,شعر غزل معاصر</a:t>
            </a:r>
            <a:endParaRPr lang="en-US" sz="2400" dirty="0"/>
          </a:p>
          <a:p>
            <a:pPr algn="r"/>
            <a:r>
              <a:rPr lang="ar-SA" sz="2400" dirty="0"/>
              <a:t>تاریخچه  غزل</a:t>
            </a:r>
            <a:endParaRPr lang="en-US" sz="2400" dirty="0"/>
          </a:p>
          <a:p>
            <a:pPr algn="r"/>
            <a:r>
              <a:rPr lang="ar-SA" sz="2400" dirty="0"/>
              <a:t>غزل، یکی از قدیمی‌ترین قالب‌های شعر فارسی است که شاید اگر در ادبیات جهان دنبالش بگردیم شکل‌هایی نزدیک به همین قالبی که در زبان فارسی وجود دارد را بتوانیم بیابیم</a:t>
            </a:r>
            <a:endParaRPr lang="en-US" sz="2400" dirty="0"/>
          </a:p>
        </p:txBody>
      </p:sp>
    </p:spTree>
    <p:extLst>
      <p:ext uri="{BB962C8B-B14F-4D97-AF65-F5344CB8AC3E}">
        <p14:creationId xmlns:p14="http://schemas.microsoft.com/office/powerpoint/2010/main" val="1291986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4291" y="1080655"/>
            <a:ext cx="10654145" cy="4832092"/>
          </a:xfrm>
          <a:prstGeom prst="rect">
            <a:avLst/>
          </a:prstGeom>
        </p:spPr>
        <p:txBody>
          <a:bodyPr wrap="square">
            <a:spAutoFit/>
          </a:bodyPr>
          <a:lstStyle/>
          <a:p>
            <a:pPr algn="r"/>
            <a:r>
              <a:rPr lang="ar-SA" sz="2800" dirty="0"/>
              <a:t>وقتی انواع ادبی را تقسیم می‌کنند، یکی از گونه‌های ادبیات که نوع اصلی نیز محسوب می‌شود، تغزل است؛ که باید خود را در قالبی نشان داده، محملی برای ارایه خود داشته باشد که ادبیات فارسی این را به عهده شعر نهاده است. یعنی هنر کلامی که تغزل را حمل می‌کند، شعر است غزل چون توانسته است تغزل را با خود حمل کند، پیشینه‌ی بسیار دوری دارد؛ حتی در مراجعه به اوایل شکل‌گیری شعر فارسی نیز با غزل مواجه می‌شویم</a:t>
            </a:r>
            <a:r>
              <a:rPr lang="en-US" sz="2800" dirty="0"/>
              <a:t>.</a:t>
            </a:r>
          </a:p>
          <a:p>
            <a:pPr algn="r"/>
            <a:r>
              <a:rPr lang="ar-SA" sz="2800" dirty="0"/>
              <a:t>درواقع، بعد از سروده‌های شهید بلخی، شعر غزل وارد ادبیات ایران می‌شود. با تقسیم‌بندی‌های دوران شعر فارسی، دقیقا همراه با شکل ویژه‌ای که حکومت بر رعایای خود داشت، غزل فارسی هم شیوه خاصی را برای خودش در نظر گرفته است، وقتی می‌شود راحت و بدون پرده‌پوشی صحبت کرد، می‌بینیم که غزل فارسی از عناصری استفاده می‌کند که عناصری با نظایر بیرونی هستند که این امر در اشعار شاعرانی مانند فرخی، انوری و … که متعلق به سبک خراسانی هستند، مشاهده می‌شود</a:t>
            </a:r>
            <a:endParaRPr lang="en-US" sz="2800" dirty="0"/>
          </a:p>
        </p:txBody>
      </p:sp>
    </p:spTree>
    <p:extLst>
      <p:ext uri="{BB962C8B-B14F-4D97-AF65-F5344CB8AC3E}">
        <p14:creationId xmlns:p14="http://schemas.microsoft.com/office/powerpoint/2010/main" val="2206511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2619" y="623455"/>
            <a:ext cx="11111346" cy="5693866"/>
          </a:xfrm>
          <a:prstGeom prst="rect">
            <a:avLst/>
          </a:prstGeom>
        </p:spPr>
        <p:txBody>
          <a:bodyPr wrap="square">
            <a:spAutoFit/>
          </a:bodyPr>
          <a:lstStyle/>
          <a:p>
            <a:pPr algn="r"/>
            <a:r>
              <a:rPr lang="ar-SA" sz="2800" dirty="0"/>
              <a:t>بعد از حمله مغول که نمی‌شد خیلی از حرف‌ها را بیان کرد، غزل فارسی این وظیفه شاعران را به عهده می‌گیرد و هنگام سخن گفتن از شاهد، می و سرو، جای یک کاراکتر ساده در شعر، سعی به تبدیل کردن نماد دارد که بتواند معانی مختلفی را با خود حمل کنند. این امر در سبک عراقی بیشتر دیده می‌شود</a:t>
            </a:r>
            <a:r>
              <a:rPr lang="en-US" sz="2800" dirty="0"/>
              <a:t>.</a:t>
            </a:r>
          </a:p>
          <a:p>
            <a:pPr algn="r"/>
            <a:r>
              <a:rPr lang="ar-SA" sz="2800" dirty="0"/>
              <a:t>در سیر سیاسی و حالات اجتماعی ایران می‌بینیم که هر قدر حکومت‌ها خردتر می‌شوند، از همه آموزه‌ها در کنار هم استفاده می‌شود. به عنوان مثال در دوره‌ای، شاعرانی که قبلا در حکومت‌های وقت جایگاه مشخصی داشتند و آن جایگاه را در حکومت‌های بعدی از دست می‌دهند، در کشورهای همسایه استقبال می‌شوند و شاعران سبک هندی به مضمون‌پردازی در ابیات شعر غزل می‌پردازند که افراط بیش از حد باعث می‌شود این شیوه کارکرد جذاب خود را از دست بدهد</a:t>
            </a:r>
            <a:r>
              <a:rPr lang="en-US" sz="2800" dirty="0"/>
              <a:t>.</a:t>
            </a:r>
          </a:p>
          <a:p>
            <a:pPr algn="r"/>
            <a:r>
              <a:rPr lang="ar-SA" sz="2800" dirty="0"/>
              <a:t>بعد از این دوره، شاعران در دوره قاجار به طرزهای سابق غزل بازگشت می‌کنند که این امر تا دوران مشروطه و آشنا شدن قاطبه روشنفکران ایرانی با ادبیات فرنگی یا اروپایی و پیدایش شعری که نیما آن را تثبیت کرد، ادامه داشت</a:t>
            </a:r>
            <a:endParaRPr lang="en-US" sz="2800" dirty="0"/>
          </a:p>
        </p:txBody>
      </p:sp>
    </p:spTree>
    <p:extLst>
      <p:ext uri="{BB962C8B-B14F-4D97-AF65-F5344CB8AC3E}">
        <p14:creationId xmlns:p14="http://schemas.microsoft.com/office/powerpoint/2010/main" val="483590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5745" y="1028343"/>
            <a:ext cx="11097491" cy="4893647"/>
          </a:xfrm>
          <a:prstGeom prst="rect">
            <a:avLst/>
          </a:prstGeom>
        </p:spPr>
        <p:txBody>
          <a:bodyPr wrap="square">
            <a:spAutoFit/>
          </a:bodyPr>
          <a:lstStyle/>
          <a:p>
            <a:pPr algn="r"/>
            <a:r>
              <a:rPr lang="ar-SA" sz="2400" dirty="0"/>
              <a:t>در این دوره نگاه جدیدی به شعر تزریق و پنجره جدیدی به شعر باز می‌شود و غزل جزو معدود قالب‌هایی است که خود را تثبیت کرده، بعد از نیما سعی می‌کند از این تحولی که اتفاق افتاده است، تاثیر گرفته، شکل دیگری بیابد و سعی می‌کند اجتماعی شود</a:t>
            </a:r>
            <a:r>
              <a:rPr lang="en-US" sz="2400" dirty="0"/>
              <a:t>.</a:t>
            </a:r>
          </a:p>
          <a:p>
            <a:pPr algn="r"/>
            <a:r>
              <a:rPr lang="ar-SA" sz="2400" dirty="0"/>
              <a:t>البته در دوران مشروطه، شعرهای اجتماعی زیادی وجود داشت؛ ولی در اینجا به‌صورت جدی‌تر این اتفاق افتاده و ما با طرز دیگری در غزل روبه‌رو می‌شویم.در حقیقت، تاثیر نیما تاثیر نگاهی است ک او بر شعر دارد؛ شیوه‌ای که نیما ارایه می‌کند، فقط در صورت شعر نیست که شکل قالب را در ادبیات قدمایی ما عوض می‌کند؛ بلکه نیما در نوع نگاه به جهان تاثیر می‌گذارد</a:t>
            </a:r>
            <a:r>
              <a:rPr lang="en-US" sz="2400" dirty="0"/>
              <a:t>.</a:t>
            </a:r>
          </a:p>
          <a:p>
            <a:pPr algn="r"/>
            <a:r>
              <a:rPr lang="ar-SA" sz="2400" dirty="0"/>
              <a:t>در شعر کهن جهان، جهان اقلیدسی یا ارسطویی یا متوازن و متعارفی است که این خود را در شعر هم نشان می‌دهد. گویی برای هر شعر ترازویی وجود دارد. نگاه بعد از دوره رنسانس نگاهی است که گالیله و نیوتن روی آن تاثیر گذاشته و هیات حاکم بر فیزیک هیات بطلمیوسی و آرام آرام برای پذیرفتن جهان نااقلیدسی آماده می‌شود</a:t>
            </a:r>
            <a:r>
              <a:rPr lang="en-US" sz="2400" dirty="0"/>
              <a:t>.</a:t>
            </a:r>
          </a:p>
          <a:p>
            <a:pPr algn="r"/>
            <a:r>
              <a:rPr lang="ar-SA" sz="2400" dirty="0"/>
              <a:t>این قضیه همین طور که روی علوم تاثیر می‌گذارد، روی ادبیات و شعر و نگاه نیما هم اثر می‌گذارد و باعث می‌شود که شعر بعد از نیما کاملا جهت خود را عوض کند</a:t>
            </a:r>
            <a:endParaRPr lang="en-US" sz="2400" dirty="0"/>
          </a:p>
        </p:txBody>
      </p:sp>
    </p:spTree>
    <p:extLst>
      <p:ext uri="{BB962C8B-B14F-4D97-AF65-F5344CB8AC3E}">
        <p14:creationId xmlns:p14="http://schemas.microsoft.com/office/powerpoint/2010/main" val="1216439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9709" y="612845"/>
            <a:ext cx="10515599" cy="6001643"/>
          </a:xfrm>
          <a:prstGeom prst="rect">
            <a:avLst/>
          </a:prstGeom>
        </p:spPr>
        <p:txBody>
          <a:bodyPr wrap="square">
            <a:spAutoFit/>
          </a:bodyPr>
          <a:lstStyle/>
          <a:p>
            <a:pPr algn="r"/>
            <a:r>
              <a:rPr lang="ar-SA" sz="2400" dirty="0"/>
              <a:t>وی با عنوان کردن این مطلب که بعد از نیما شعری که در آسمان سیر می‌کرد به سمت زمین بازمی‌گردد، ادامه داد: این شعر سعی می‌کند از سمت آسمان به سمت زمین بازگشته، بر این زمین سفت گام بگذارد و پس از نیما خود را نگاه دارد</a:t>
            </a:r>
            <a:r>
              <a:rPr lang="en-US" sz="2400" dirty="0"/>
              <a:t>.</a:t>
            </a:r>
          </a:p>
          <a:p>
            <a:pPr algn="r"/>
            <a:r>
              <a:rPr lang="ar-SA" sz="2400" dirty="0"/>
              <a:t>در این زمان، آرام آرام روایت جای خود را در غزل می‌یابد و آن تصویرپردازی‌های ساده‌ای که قبلا در شعر غزل وجود داشت و با استفاده از عناصر خاصی به ذهن شاعر می‌رسید، تغییر کرده، از تمامی مظاهر زندگی اجتماعی در غزل نو بعد از نیما استفاده می‌شود</a:t>
            </a:r>
            <a:r>
              <a:rPr lang="en-US" sz="2400" dirty="0"/>
              <a:t>.</a:t>
            </a:r>
          </a:p>
          <a:p>
            <a:pPr algn="r"/>
            <a:r>
              <a:rPr lang="ar-SA" sz="2400" dirty="0"/>
              <a:t>غزلی که به سمت جلو حرکت می‌کند، غزلی است که به شدت به روایت، تصاویر امروزی عینی و بسیار شخصی اهمیت می‌دهد و خود را به اوزان تثبیت شده سابق مقید نمی‌داند. شاید وزن‌هایی که در ادبیات سابق وزن‌های نامطبوعی شمرده می‌شد، الان دیگر اینگونه نبوده، کاملا پذیرفته شده است</a:t>
            </a:r>
            <a:r>
              <a:rPr lang="en-US" sz="2400" dirty="0"/>
              <a:t>.</a:t>
            </a:r>
          </a:p>
          <a:p>
            <a:pPr algn="r"/>
            <a:r>
              <a:rPr lang="ar-SA" sz="2400" dirty="0"/>
              <a:t>بعد از نیما، دو جریان شعر بدون وزن و شعر موزون به وجود می‌آید، : یک عده سعی می‌کنند از تمام عناصری که نیما استفاده می‌کرد استفاده کنند و عده‌ای دیگر سعی می‌کنند راهی که نیما باز کرده را دنبال کنند. در شاخه‌ای که از وزن استفاده می‌کنند، کسانی هستند که نمی‌توانند از جاذبه‌های غزل چشم بپوشند، به همین دلیل بیشتر شعرهایشان در این قالب است</a:t>
            </a:r>
            <a:r>
              <a:rPr lang="en-US" sz="2400" dirty="0"/>
              <a:t>.</a:t>
            </a:r>
          </a:p>
          <a:p>
            <a:pPr algn="r"/>
            <a:r>
              <a:rPr lang="ar-SA" sz="2400" dirty="0"/>
              <a:t>یکی از دلایل ماندگاری غزل فارسی را نگاه اجتماعی و خاستگاه شخصی آن است: شعر غزل فارسی خلوت مخاطب شعر را پر می‌کند و چیزی که مخاطبان شعر در خلوت خود زمزمه می‌کنند، غزل است. زیرا شعر غزل فارسی از قابلیت‌های یک بیان شخصی استفاده می‌کند</a:t>
            </a:r>
            <a:endParaRPr lang="en-US" sz="2400" dirty="0"/>
          </a:p>
        </p:txBody>
      </p:sp>
    </p:spTree>
    <p:extLst>
      <p:ext uri="{BB962C8B-B14F-4D97-AF65-F5344CB8AC3E}">
        <p14:creationId xmlns:p14="http://schemas.microsoft.com/office/powerpoint/2010/main" val="3816428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2619" y="889844"/>
            <a:ext cx="10931236" cy="5262979"/>
          </a:xfrm>
          <a:prstGeom prst="rect">
            <a:avLst/>
          </a:prstGeom>
        </p:spPr>
        <p:txBody>
          <a:bodyPr wrap="square">
            <a:spAutoFit/>
          </a:bodyPr>
          <a:lstStyle/>
          <a:p>
            <a:pPr algn="r"/>
            <a:r>
              <a:rPr lang="ar-SA" sz="2400" dirty="0"/>
              <a:t>مثلا در مورد عشق یا مرگ که کاملا شخصی است، صحبت می‌کند و چون محمل این نوع ادبی تغزل بوده، غزل فارسی توانسته است خود را به ما برساند؛ درحالی که مثنوی نتوانسته است به این گستردگی کار کند. حتا چهارپاره نیز تنها در شاخه‌های فرعی خود را نگه داشته است</a:t>
            </a:r>
            <a:r>
              <a:rPr lang="en-US" sz="2400" dirty="0"/>
              <a:t>.</a:t>
            </a:r>
          </a:p>
          <a:p>
            <a:pPr algn="r"/>
            <a:r>
              <a:rPr lang="ar-SA" sz="2400" dirty="0"/>
              <a:t>شاعرانی مانند منوچهر نیستانی، با وارد کردن فضای امروزی به شعر غزل فارسی، روایت را در غزل تثبیت کردند. درواقع شعری که به سمت انسان گرایش دارد، یکی از ویژگی‌های پس از نیماست که در غزل این اتفاق بیشتر رخ داده است. از شهریار نامی نمی‌برم، زیرا او هم‌دوره نیما بوده و با هم به سمت جلو حرکت می‌کنند؛ ولی کسانی مانند هوشنگ ابتهاج (هـ.ا.سایه)، نوذر پرنگ، حسین منزوی و .. کسانی هستند که غزل معاصر را کاملا انسانی، دنیایی و زمینی گفته‌اند</a:t>
            </a:r>
            <a:r>
              <a:rPr lang="en-US" sz="2400" dirty="0"/>
              <a:t>.</a:t>
            </a:r>
          </a:p>
          <a:p>
            <a:pPr algn="r"/>
            <a:r>
              <a:rPr lang="ar-SA" sz="2400" dirty="0"/>
              <a:t>بعد از انقلاب به‌خاطر نوع حرکت اجتماعی‌مان، اقبال بسیار جدی به شعر غزل فارسی شد. بعد از انقلاب، هم از عاشقانه‌های زمینی برای ممدوح‌های مشخص استفاده شد و هم از غزل روایی و غزلسرایان نسل بعد از انقلاب از آموزه‌های سیمین بهبهانی و حسین منزوی و … خوب استفاده کردند</a:t>
            </a:r>
            <a:r>
              <a:rPr lang="en-US" sz="2400" dirty="0"/>
              <a:t>.</a:t>
            </a:r>
          </a:p>
          <a:p>
            <a:pPr algn="r"/>
            <a:r>
              <a:rPr lang="ar-SA" sz="2400" dirty="0"/>
              <a:t>همچنین شاعرانی مانند قیصر امین‌پور، سهیل محمودی، سیدحسن حسینی و کسانی که هم‌دوره این شاعران هستند، به این قالب تشخص چشم‌نوازی داده‌اند. مخصوصا که جنگ هم اتفاق می‌افتد و غزل نو در خدمت جنگ قرار می‌گیرد</a:t>
            </a:r>
            <a:endParaRPr lang="en-US" sz="2400" dirty="0"/>
          </a:p>
        </p:txBody>
      </p:sp>
    </p:spTree>
    <p:extLst>
      <p:ext uri="{BB962C8B-B14F-4D97-AF65-F5344CB8AC3E}">
        <p14:creationId xmlns:p14="http://schemas.microsoft.com/office/powerpoint/2010/main" val="24286611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2104</Words>
  <Application>Microsoft Office PowerPoint</Application>
  <PresentationFormat>Custom</PresentationFormat>
  <Paragraphs>82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History of Persian Language &amp; Development of Persian Poetry Semester: 2nd M.s Course Code: Per-509 Credit Hours: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imbalance@live.com</cp:lastModifiedBy>
  <cp:revision>13</cp:revision>
  <dcterms:created xsi:type="dcterms:W3CDTF">2020-05-18T13:21:56Z</dcterms:created>
  <dcterms:modified xsi:type="dcterms:W3CDTF">2020-05-18T19:32:09Z</dcterms:modified>
</cp:coreProperties>
</file>